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image/jpeg" Extension="jpe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defaultTextStyle>
    <a:defPPr lvl="0">
      <a:defRPr lang="ru-RU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4473D-3AD1-43CC-96BD-379BF6979173}" type="datetimeFigureOut">
              <a:t>18.12.2025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9ECFF-5291-4C9E-9AE9-BBFF9332037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86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e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.jpe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11" Type="http://schemas.openxmlformats.org/officeDocument/2006/relationships/image" Target="../media/image40.jpeg"/><Relationship Id="rId5" Type="http://schemas.openxmlformats.org/officeDocument/2006/relationships/image" Target="../media/image35.png"/><Relationship Id="rId10" Type="http://schemas.openxmlformats.org/officeDocument/2006/relationships/image" Target="../media/image39.jpeg"/><Relationship Id="rId4" Type="http://schemas.openxmlformats.org/officeDocument/2006/relationships/image" Target="../media/image34.png"/><Relationship Id="rId9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5.jpeg"/><Relationship Id="rId4" Type="http://schemas.openxmlformats.org/officeDocument/2006/relationships/image" Target="../media/image42.svg"/><Relationship Id="rId9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/>
          <p:nvPr/>
        </p:nvSpPr>
        <p:spPr>
          <a:xfrm>
            <a:off x="6324124" y="2172891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Health Diary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6324124" y="2972633"/>
            <a:ext cx="74685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Кроссплатформенное приложение для мониторинга здоровья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6324124" y="5021461"/>
            <a:ext cx="746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Кулагин Илья Алексеевич, группа 408ИС-22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6324124" y="5673685"/>
            <a:ext cx="746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19 декабря 202</a:t>
            </a:r>
            <a:r>
              <a:rPr lang="en-US" sz="1850">
                <a:solidFill>
                  <a:srgbClr val="272525"/>
                </a:solidFill>
              </a:rPr>
              <a:t>5</a:t>
            </a:r>
            <a:r>
              <a:rPr b="0" i="0" lang="en-US" sz="18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г.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Прямоугольник, снимок экрана, белый&#10;&#10;Содержимое, созданное искусственным интеллектом, может быть неверным." id="43" name="Google Shape;4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4539" y="7516483"/>
            <a:ext cx="1820172" cy="718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белый, черный&#10;&#10;Содержимое, созданное искусственным интеллектом, может быть неверным." id="44" name="Google Shape;4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37416" y="7398679"/>
            <a:ext cx="2098376" cy="833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2665" y="469344"/>
            <a:ext cx="6477595" cy="50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Итоги и Перспективы Развития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82665" y="1396127"/>
            <a:ext cx="240506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Достижения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665" y="1978759"/>
            <a:ext cx="85130" cy="851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38054" y="1888331"/>
            <a:ext cx="3512582" cy="500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MVP с расширенным функционалом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6338054" y="2559368"/>
            <a:ext cx="3512582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Успешно реализована минимально жизнеспособная версия приложения со всеми заявленными возможностями.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665" y="3808035"/>
            <a:ext cx="85130" cy="8513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338054" y="3717608"/>
            <a:ext cx="2975491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Готовность к использованию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6338054" y="4138255"/>
            <a:ext cx="3512582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Приложение готово к внедрению в учебных заведениях и медицинских учреждениях.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0273784" y="1396127"/>
            <a:ext cx="240506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Планы на Будущее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784" y="1978759"/>
            <a:ext cx="85130" cy="851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29173" y="1888331"/>
            <a:ext cx="2359581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Система напоминаний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0529173" y="2308979"/>
            <a:ext cx="3512582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Внедрение уведомлений для приема лекарств, измерений и других важных событий.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784" y="3557647"/>
            <a:ext cx="85130" cy="8513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529173" y="3467219"/>
            <a:ext cx="2004179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Экспорт в PDF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0529173" y="3887867"/>
            <a:ext cx="3512582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Расширение возможностей экспорта данных для удобства пользователей.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784" y="4864001"/>
            <a:ext cx="85130" cy="8513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529173" y="4773573"/>
            <a:ext cx="2631638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Облачная синхронизация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10529173" y="5194221"/>
            <a:ext cx="3512582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Разработка функций для безопасной синхронизации данных между устройствами.</a:t>
            </a:r>
            <a:endParaRPr lang="en-US" sz="13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784" y="6170355"/>
            <a:ext cx="85130" cy="8513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0529173" y="6079927"/>
            <a:ext cx="3512582" cy="500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Дополнительные параметры здоровья</a:t>
            </a:r>
            <a:endParaRPr lang="en-US" sz="1550" dirty="0"/>
          </a:p>
        </p:txBody>
      </p:sp>
      <p:sp>
        <p:nvSpPr>
          <p:cNvPr id="23" name="Text 14"/>
          <p:cNvSpPr/>
          <p:nvPr/>
        </p:nvSpPr>
        <p:spPr>
          <a:xfrm>
            <a:off x="10529173" y="6750963"/>
            <a:ext cx="3512582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Расширение списка отслеживаемых показателей, таких как сон, активность и настроение.</a:t>
            </a:r>
            <a:endParaRPr lang="en-US" sz="1300" dirty="0"/>
          </a:p>
        </p:txBody>
      </p:sp>
      <p:pic>
        <p:nvPicPr>
          <p:cNvPr id="25" name="Рисунок 24" descr="Изображение выглядит как Прямоугольник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D81AA0C-66EE-8C9A-F88D-B6200C2F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539" y="7516483"/>
            <a:ext cx="1820173" cy="7188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0165" y="998696"/>
            <a:ext cx="4268867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Проблема и Решение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80165" y="1921669"/>
            <a:ext cx="239506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Проблема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3744" y="2417207"/>
            <a:ext cx="254437" cy="2544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31424" y="2411968"/>
            <a:ext cx="3220045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Отсутствие простых инструментов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6631424" y="3080385"/>
            <a:ext cx="3220045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Многие существующие приложения для здоровья сложны в использовании и перегружены функциями.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3744" y="4239220"/>
            <a:ext cx="254437" cy="2544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31424" y="4233982"/>
            <a:ext cx="2678549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Избыточный функционал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6631424" y="4652963"/>
            <a:ext cx="3220045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Пользователям часто приходится сталкиваться с множеством ненужных опций, что затрудняет навигацию.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3744" y="5811798"/>
            <a:ext cx="254437" cy="2544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631424" y="5806559"/>
            <a:ext cx="2087523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Риск утечки данных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631424" y="6225540"/>
            <a:ext cx="3220045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Личные медицинские данные требуют особого подхода к безопасности, чтобы избежать несанкционированного доступа.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0272951" y="1921669"/>
            <a:ext cx="239506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Решение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6530" y="2417207"/>
            <a:ext cx="254437" cy="25443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24210" y="2411968"/>
            <a:ext cx="2772370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Простота и интуитивность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0824210" y="2830949"/>
            <a:ext cx="3220045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Приложение обеспечивает легкий доступ к основным функциям без лишних сложностей.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6530" y="3989784"/>
            <a:ext cx="254437" cy="25443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824210" y="3984546"/>
            <a:ext cx="2927271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Локальное хранение данных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10824210" y="4403527"/>
            <a:ext cx="3220045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Ваши данные остаются на вашем устройстве, обеспечивая максимальную конфиденциальность.</a:t>
            </a:r>
            <a:endParaRPr lang="en-US" sz="13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6530" y="5562362"/>
            <a:ext cx="254437" cy="254437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0824210" y="5557123"/>
            <a:ext cx="272986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Экспорт для консультаций</a:t>
            </a:r>
            <a:endParaRPr lang="en-US" sz="1550" dirty="0"/>
          </a:p>
        </p:txBody>
      </p:sp>
      <p:sp>
        <p:nvSpPr>
          <p:cNvPr id="23" name="Text 14"/>
          <p:cNvSpPr/>
          <p:nvPr/>
        </p:nvSpPr>
        <p:spPr>
          <a:xfrm>
            <a:off x="10824210" y="5976104"/>
            <a:ext cx="3220045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Удобная функция экспорта позволяет делиться информацией с врачом по вашему усмотрению.</a:t>
            </a:r>
            <a:endParaRPr lang="en-US" sz="1300" dirty="0"/>
          </a:p>
        </p:txBody>
      </p:sp>
      <p:pic>
        <p:nvPicPr>
          <p:cNvPr id="25" name="Рисунок 24" descr="Изображение выглядит как Прямоугольник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42DAF6-1339-BD0B-BF98-9053EB312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539" y="7516483"/>
            <a:ext cx="1820173" cy="718868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белый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D6DC788-C32A-3E22-A2DE-4F31A013A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7416" y="7398679"/>
            <a:ext cx="2098377" cy="8337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959" y="823436"/>
            <a:ext cx="10391656" cy="683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Ключевые Особенности Приложения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12959" y="2319338"/>
            <a:ext cx="4180046" cy="2438876"/>
          </a:xfrm>
          <a:prstGeom prst="roundRect">
            <a:avLst>
              <a:gd name="adj" fmla="val 599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9" y="2288858"/>
            <a:ext cx="4180046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605" y="1970961"/>
            <a:ext cx="696754" cy="69675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3560" y="2024639"/>
            <a:ext cx="278725" cy="2787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75611" y="2900005"/>
            <a:ext cx="357223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Мониторинг показателей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1075611" y="3380780"/>
            <a:ext cx="365474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Отслеживайте вес, давление, пульс и температуру с легкостью.</a:t>
            </a:r>
            <a:endParaRPr lang="en-US" sz="1800" dirty="0"/>
          </a:p>
        </p:txBody>
      </p:sp>
      <p:sp>
        <p:nvSpPr>
          <p:cNvPr id="9" name="Shape 4"/>
          <p:cNvSpPr/>
          <p:nvPr/>
        </p:nvSpPr>
        <p:spPr>
          <a:xfrm>
            <a:off x="5225177" y="2319338"/>
            <a:ext cx="4180046" cy="2438876"/>
          </a:xfrm>
          <a:prstGeom prst="roundRect">
            <a:avLst>
              <a:gd name="adj" fmla="val 599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77" y="2288858"/>
            <a:ext cx="4180046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23" y="1970961"/>
            <a:ext cx="696754" cy="696754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8525" y="1990134"/>
            <a:ext cx="278725" cy="27872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87829" y="2900005"/>
            <a:ext cx="3453051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Полная история записей</a:t>
            </a:r>
            <a:endParaRPr lang="en-US" sz="2150" dirty="0"/>
          </a:p>
        </p:txBody>
      </p:sp>
      <p:sp>
        <p:nvSpPr>
          <p:cNvPr id="14" name="Text 6"/>
          <p:cNvSpPr/>
          <p:nvPr/>
        </p:nvSpPr>
        <p:spPr>
          <a:xfrm>
            <a:off x="5487829" y="3380780"/>
            <a:ext cx="3654743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Доступ к архивным данным с функцией поиска для быстрого нахождения нужной информации.</a:t>
            </a:r>
            <a:endParaRPr lang="en-US" sz="1800" dirty="0"/>
          </a:p>
        </p:txBody>
      </p:sp>
      <p:sp>
        <p:nvSpPr>
          <p:cNvPr id="15" name="Shape 7"/>
          <p:cNvSpPr/>
          <p:nvPr/>
        </p:nvSpPr>
        <p:spPr>
          <a:xfrm>
            <a:off x="9637395" y="2319338"/>
            <a:ext cx="4180046" cy="2438876"/>
          </a:xfrm>
          <a:prstGeom prst="roundRect">
            <a:avLst>
              <a:gd name="adj" fmla="val 599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395" y="2288858"/>
            <a:ext cx="4180046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041" y="1970961"/>
            <a:ext cx="696754" cy="696754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87996" y="1903870"/>
            <a:ext cx="278725" cy="278725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900047" y="2900005"/>
            <a:ext cx="3011567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Экспорт с графиками</a:t>
            </a:r>
            <a:endParaRPr lang="en-US" sz="2150" dirty="0"/>
          </a:p>
        </p:txBody>
      </p:sp>
      <p:sp>
        <p:nvSpPr>
          <p:cNvPr id="20" name="Text 9"/>
          <p:cNvSpPr/>
          <p:nvPr/>
        </p:nvSpPr>
        <p:spPr>
          <a:xfrm>
            <a:off x="9900047" y="3380780"/>
            <a:ext cx="3654743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Возможность экспорта данных в форматы Word и Excel, включая наглядные графики.</a:t>
            </a:r>
            <a:endParaRPr lang="en-US" sz="1800" dirty="0"/>
          </a:p>
        </p:txBody>
      </p:sp>
      <p:sp>
        <p:nvSpPr>
          <p:cNvPr id="21" name="Shape 10"/>
          <p:cNvSpPr/>
          <p:nvPr/>
        </p:nvSpPr>
        <p:spPr>
          <a:xfrm>
            <a:off x="812959" y="5338763"/>
            <a:ext cx="6386155" cy="2067282"/>
          </a:xfrm>
          <a:prstGeom prst="roundRect">
            <a:avLst>
              <a:gd name="adj" fmla="val 7077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959" y="5308283"/>
            <a:ext cx="6386155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990386"/>
            <a:ext cx="696754" cy="696754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6555" y="5009559"/>
            <a:ext cx="278725" cy="278725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1075611" y="5919430"/>
            <a:ext cx="456461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Гостевой режим и админ-панель</a:t>
            </a:r>
            <a:endParaRPr lang="en-US" sz="2150" dirty="0"/>
          </a:p>
        </p:txBody>
      </p:sp>
      <p:sp>
        <p:nvSpPr>
          <p:cNvPr id="26" name="Text 12"/>
          <p:cNvSpPr/>
          <p:nvPr/>
        </p:nvSpPr>
        <p:spPr>
          <a:xfrm>
            <a:off x="1075611" y="6400205"/>
            <a:ext cx="586085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Гибкие настройки доступа для различных пользователей и администраторов.</a:t>
            </a:r>
            <a:endParaRPr lang="en-US" sz="1800" dirty="0"/>
          </a:p>
        </p:txBody>
      </p:sp>
      <p:sp>
        <p:nvSpPr>
          <p:cNvPr id="27" name="Shape 13"/>
          <p:cNvSpPr/>
          <p:nvPr/>
        </p:nvSpPr>
        <p:spPr>
          <a:xfrm>
            <a:off x="7431286" y="5338763"/>
            <a:ext cx="6386155" cy="2067282"/>
          </a:xfrm>
          <a:prstGeom prst="roundRect">
            <a:avLst>
              <a:gd name="adj" fmla="val 7077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8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1286" y="5308283"/>
            <a:ext cx="6386155" cy="121920"/>
          </a:xfrm>
          <a:prstGeom prst="rect">
            <a:avLst/>
          </a:prstGeom>
        </p:spPr>
      </p:pic>
      <p:pic>
        <p:nvPicPr>
          <p:cNvPr id="29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5927" y="4990386"/>
            <a:ext cx="696754" cy="696754"/>
          </a:xfrm>
          <a:prstGeom prst="rect">
            <a:avLst/>
          </a:prstGeom>
        </p:spPr>
      </p:pic>
      <p:pic>
        <p:nvPicPr>
          <p:cNvPr id="30" name="Image 14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84882" y="4871536"/>
            <a:ext cx="278725" cy="278725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7693938" y="5919430"/>
            <a:ext cx="4112419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Персонализация интерфейса</a:t>
            </a:r>
            <a:endParaRPr lang="en-US" sz="2150" dirty="0"/>
          </a:p>
        </p:txBody>
      </p:sp>
      <p:sp>
        <p:nvSpPr>
          <p:cNvPr id="32" name="Text 15"/>
          <p:cNvSpPr/>
          <p:nvPr/>
        </p:nvSpPr>
        <p:spPr>
          <a:xfrm>
            <a:off x="7693938" y="6400205"/>
            <a:ext cx="586085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Выбирайте из 5 тем и переключайтесь между светлым и темным режимом.</a:t>
            </a:r>
            <a:endParaRPr lang="en-US" sz="1800" dirty="0"/>
          </a:p>
        </p:txBody>
      </p:sp>
      <p:pic>
        <p:nvPicPr>
          <p:cNvPr id="34" name="Рисунок 33" descr="Изображение выглядит как Прямоугольник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63CF93-61C8-3B74-5D88-8E6A876826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14539" y="7516483"/>
            <a:ext cx="1820173" cy="718868"/>
          </a:xfrm>
          <a:prstGeom prst="rect">
            <a:avLst/>
          </a:prstGeom>
        </p:spPr>
      </p:pic>
      <p:pic>
        <p:nvPicPr>
          <p:cNvPr id="35" name="Рисунок 34" descr="Изображение выглядит как белый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BADA227-7182-775C-EC48-2DD6ABA4C2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7416" y="7398679"/>
            <a:ext cx="2098377" cy="8337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2189" y="468273"/>
            <a:ext cx="4629507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Технологический Стек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189" y="1224201"/>
            <a:ext cx="425529" cy="4255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2189" y="1862495"/>
            <a:ext cx="205811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Фронтенд на Python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082189" y="2214801"/>
            <a:ext cx="795242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Разработан с использованием Kivy и KivyMD для кроссплатформенной совместимости.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2189" y="2827615"/>
            <a:ext cx="425529" cy="4255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2189" y="3465909"/>
            <a:ext cx="200263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База данных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082189" y="3818215"/>
            <a:ext cx="795242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Локальное хранение данных на SQLite, с поддержкой MySQL для будущих расширений.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2189" y="4431030"/>
            <a:ext cx="425529" cy="4255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2189" y="5069324"/>
            <a:ext cx="200263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Библиотеки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082189" y="5421630"/>
            <a:ext cx="795242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Используются python-docx, xlsxwriter, Pillow для работы с документами и изображениями.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2189" y="6034445"/>
            <a:ext cx="425529" cy="4255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2189" y="6672739"/>
            <a:ext cx="200263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Безопасность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082189" y="7025045"/>
            <a:ext cx="795242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Хеширование паролей с помощью PBKDF2-HMAC-SHA256 для надежной защиты.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6082189" y="7488912"/>
            <a:ext cx="795242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Все это обеспечивает надежную, масштабируемую и безопасную основу для приложения.</a:t>
            </a:r>
            <a:endParaRPr lang="en-US" sz="1300" dirty="0"/>
          </a:p>
        </p:txBody>
      </p:sp>
      <p:pic>
        <p:nvPicPr>
          <p:cNvPr id="18" name="Рисунок 17" descr="Изображение выглядит как Прямоугольник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42FF48-AD5C-6D71-59D4-BFD6A5E135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14539" y="7516483"/>
            <a:ext cx="1820173" cy="718868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белый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323A02-156D-7202-D19F-56456A3814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13461" y="7484943"/>
            <a:ext cx="1822332" cy="7474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597" y="138022"/>
            <a:ext cx="4899804" cy="7975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6142" y="444818"/>
            <a:ext cx="5113973" cy="475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Архитектура Приложения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324" y="1180375"/>
            <a:ext cx="5460606" cy="5305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19081" y="2004108"/>
            <a:ext cx="1898458" cy="5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Модульная структура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2319081" y="2580050"/>
            <a:ext cx="1898458" cy="714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Основа приложения с чёткими границами модулей.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4919392" y="2004108"/>
            <a:ext cx="1898458" cy="5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Паттерн Screen Manager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5057415" y="2649061"/>
            <a:ext cx="1898458" cy="714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Упрощает навигацию и связывает модули между собой.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319247" y="4585361"/>
            <a:ext cx="1898458" cy="560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Repository pattern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2319247" y="5178555"/>
            <a:ext cx="1898458" cy="476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Абстрагирует доступ к данным для модулей.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919392" y="4431725"/>
            <a:ext cx="1898458" cy="5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MVVM-подобная архитектура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057415" y="5145690"/>
            <a:ext cx="1898458" cy="714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Разделяет логику и интерфейс для тестируемости.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66142" y="6753778"/>
            <a:ext cx="8080727" cy="828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Приложение построено на основе модульной архитектуры, состоящей из 8 основных модулей, что обеспечивает высокую гибкость и удобство в разработке. Использование паттерна Screen Manager упрощает навигацию между экранами, а Repository pattern обеспечивает эффективное взаимодействие с базой данных. В основе лежит MVVM-подобная архитектура, гарантирующая четкое разделение логики и пользовательского интерфейса, что облегчает поддержку и дальнейшее развитие проекта.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295" y="509349"/>
            <a:ext cx="7018973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Основные Экраны Приложения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48295" y="1424583"/>
            <a:ext cx="13333809" cy="1111448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1155" y="1447443"/>
            <a:ext cx="185142" cy="1065728"/>
          </a:xfrm>
          <a:prstGeom prst="roundRect">
            <a:avLst>
              <a:gd name="adj" fmla="val 27207"/>
            </a:avLst>
          </a:prstGeom>
          <a:solidFill>
            <a:srgbClr val="F4D4F7"/>
          </a:solidFill>
          <a:ln/>
        </p:spPr>
      </p:sp>
      <p:sp>
        <p:nvSpPr>
          <p:cNvPr id="5" name="Text 3"/>
          <p:cNvSpPr/>
          <p:nvPr/>
        </p:nvSpPr>
        <p:spPr>
          <a:xfrm>
            <a:off x="1041440" y="1632585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Авторизация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041440" y="2015966"/>
            <a:ext cx="12917805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Экраны для входа, регистрации нового пользователя и гостевого доступа.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926068" y="2721173"/>
            <a:ext cx="13056037" cy="1111448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948928" y="2744033"/>
            <a:ext cx="185142" cy="1065728"/>
          </a:xfrm>
          <a:prstGeom prst="roundRect">
            <a:avLst>
              <a:gd name="adj" fmla="val 27207"/>
            </a:avLst>
          </a:prstGeom>
          <a:solidFill>
            <a:srgbClr val="F4D4F7"/>
          </a:solidFill>
          <a:ln/>
        </p:spPr>
      </p:sp>
      <p:sp>
        <p:nvSpPr>
          <p:cNvPr id="9" name="Text 7"/>
          <p:cNvSpPr/>
          <p:nvPr/>
        </p:nvSpPr>
        <p:spPr>
          <a:xfrm>
            <a:off x="1319213" y="2929176"/>
            <a:ext cx="302359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Ввод медицинских данных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319213" y="3312557"/>
            <a:ext cx="1264003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Интуитивные формы с валидацией показателей в реальном времени.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1203960" y="4017764"/>
            <a:ext cx="12778145" cy="1111448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226820" y="4040624"/>
            <a:ext cx="185142" cy="1065728"/>
          </a:xfrm>
          <a:prstGeom prst="roundRect">
            <a:avLst>
              <a:gd name="adj" fmla="val 27207"/>
            </a:avLst>
          </a:prstGeom>
          <a:solidFill>
            <a:srgbClr val="F4D4F7"/>
          </a:solidFill>
          <a:ln/>
        </p:spPr>
      </p:sp>
      <p:sp>
        <p:nvSpPr>
          <p:cNvPr id="13" name="Text 11"/>
          <p:cNvSpPr/>
          <p:nvPr/>
        </p:nvSpPr>
        <p:spPr>
          <a:xfrm>
            <a:off x="1597104" y="4225766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История записей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597104" y="4609148"/>
            <a:ext cx="12362140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Просмотр, поиск, массовый выбор и редактирование всех внесенных данных.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481852" y="5314355"/>
            <a:ext cx="12500253" cy="1111448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504712" y="5337215"/>
            <a:ext cx="185142" cy="1065728"/>
          </a:xfrm>
          <a:prstGeom prst="roundRect">
            <a:avLst>
              <a:gd name="adj" fmla="val 27207"/>
            </a:avLst>
          </a:prstGeom>
          <a:solidFill>
            <a:srgbClr val="F4D4F7"/>
          </a:solidFill>
          <a:ln/>
        </p:spPr>
      </p:sp>
      <p:sp>
        <p:nvSpPr>
          <p:cNvPr id="17" name="Text 15"/>
          <p:cNvSpPr/>
          <p:nvPr/>
        </p:nvSpPr>
        <p:spPr>
          <a:xfrm>
            <a:off x="1874996" y="5522357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Профиль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874996" y="5905738"/>
            <a:ext cx="1208424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Управление аватаром, личными данными и настройками приложения.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221212" y="6628197"/>
            <a:ext cx="11604954" cy="869910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1226820" y="6633805"/>
            <a:ext cx="185142" cy="1065728"/>
          </a:xfrm>
          <a:prstGeom prst="roundRect">
            <a:avLst>
              <a:gd name="adj" fmla="val 27207"/>
            </a:avLst>
          </a:prstGeom>
          <a:solidFill>
            <a:srgbClr val="F4D4F7"/>
          </a:solidFill>
          <a:ln/>
        </p:spPr>
      </p:sp>
      <p:sp>
        <p:nvSpPr>
          <p:cNvPr id="21" name="Text 19"/>
          <p:cNvSpPr/>
          <p:nvPr/>
        </p:nvSpPr>
        <p:spPr>
          <a:xfrm>
            <a:off x="1597104" y="6818947"/>
            <a:ext cx="3025854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Административная панель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1597104" y="7202329"/>
            <a:ext cx="12362140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Инструменты для управления пользователями и системными настройками.</a:t>
            </a:r>
            <a:endParaRPr lang="en-US" sz="1450" dirty="0"/>
          </a:p>
        </p:txBody>
      </p:sp>
      <p:pic>
        <p:nvPicPr>
          <p:cNvPr id="24" name="Рисунок 23" descr="Изображение выглядит как Прямоугольник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D251606-6B4D-5CDC-C4E6-29254C67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539" y="7516483"/>
            <a:ext cx="1820173" cy="718868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белый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209864-7C26-68B8-39B3-4227F4C18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4012" y="7364174"/>
            <a:ext cx="1511781" cy="868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31862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Уникальные Функции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18862" y="4141708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Редактор аватаров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418862" y="4437340"/>
            <a:ext cx="440245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Создавайте уникальные аватары с функцией круговой обрезки прямо в приложении.</a:t>
            </a:r>
            <a:endParaRPr lang="en-US" sz="900" dirty="0"/>
          </a:p>
        </p:txBody>
      </p:sp>
      <p:sp>
        <p:nvSpPr>
          <p:cNvPr id="7" name="Text 3"/>
          <p:cNvSpPr/>
          <p:nvPr/>
        </p:nvSpPr>
        <p:spPr>
          <a:xfrm>
            <a:off x="5120878" y="4141708"/>
            <a:ext cx="2207062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Настраиваемые графики Excel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120878" y="4437340"/>
            <a:ext cx="440245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Экспортируйте данные в Excel с четырьмя различными типами графиков для визуализации.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9822894" y="4141708"/>
            <a:ext cx="2612469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Журнал действий администраторов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9822894" y="4437340"/>
            <a:ext cx="440245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Полный контроль и отслеживание всех операций, выполненных администраторами системы.</a:t>
            </a:r>
            <a:endParaRPr lang="en-US" sz="900" dirty="0"/>
          </a:p>
        </p:txBody>
      </p:sp>
      <p:sp>
        <p:nvSpPr>
          <p:cNvPr id="12" name="Shape 7"/>
          <p:cNvSpPr/>
          <p:nvPr/>
        </p:nvSpPr>
        <p:spPr>
          <a:xfrm>
            <a:off x="418862" y="5122226"/>
            <a:ext cx="13792676" cy="22503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pic>
        <p:nvPicPr>
          <p:cNvPr id="19" name="Рисунок 18" descr="Изображение выглядит как текст, снимок экрана, соба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086E63A-339A-D6C4-1900-78BD0B9B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5" y="1232319"/>
            <a:ext cx="3757704" cy="2745718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4463870-5ADD-C49B-1149-BD452CB5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400" y="1028251"/>
            <a:ext cx="3915316" cy="2981325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1F118A-D497-9D64-077B-528BA7062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476" y="1180561"/>
            <a:ext cx="3556061" cy="283198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Прямоугольник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D20575F-6A4F-BD64-ADF3-DABE8A8E0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539" y="7516483"/>
            <a:ext cx="1820173" cy="718868"/>
          </a:xfrm>
          <a:prstGeom prst="rect">
            <a:avLst/>
          </a:prstGeom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E66DF16F-5AC7-58ED-DC2C-D7605156D914}"/>
              </a:ext>
            </a:extLst>
          </p:cNvPr>
          <p:cNvSpPr/>
          <p:nvPr/>
        </p:nvSpPr>
        <p:spPr>
          <a:xfrm>
            <a:off x="5301412" y="5125375"/>
            <a:ext cx="4669975" cy="731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3AD7"/>
                </a:solidFill>
                <a:latin typeface="Source Serif 4 Semi Bold"/>
                <a:ea typeface="Source Serif 4 Semi Bold"/>
              </a:rPr>
              <a:t>Скриншоты</a:t>
            </a:r>
            <a:r>
              <a:rPr lang="en-US" sz="2200" dirty="0">
                <a:solidFill>
                  <a:srgbClr val="D73AD7"/>
                </a:solidFill>
                <a:latin typeface="Source Serif 4 Semi Bold"/>
                <a:ea typeface="Source Serif 4 Semi Bold"/>
              </a:rPr>
              <a:t> </a:t>
            </a:r>
            <a:r>
              <a:rPr lang="en-US" sz="2200" dirty="0" err="1">
                <a:solidFill>
                  <a:srgbClr val="D73AD7"/>
                </a:solidFill>
                <a:latin typeface="Source Serif 4 Semi Bold"/>
                <a:ea typeface="Source Serif 4 Semi Bold"/>
              </a:rPr>
              <a:t>приложения</a:t>
            </a:r>
          </a:p>
        </p:txBody>
      </p:sp>
      <p:pic>
        <p:nvPicPr>
          <p:cNvPr id="30" name="Рисунок 29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7B6E932-B531-79B2-1DD3-E885AA5A3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8581" y="5624422"/>
            <a:ext cx="1158691" cy="2398146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48A09A1-757F-E5DC-F702-0EB409159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0680" y="5624421"/>
            <a:ext cx="1158692" cy="2398146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11F5B37-F218-07F2-66B7-B0292BCED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9811" y="5624424"/>
            <a:ext cx="1158691" cy="2398145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98DCE7C-7AB5-4DEC-DB26-B882A5235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5426" y="5486400"/>
            <a:ext cx="1037921" cy="2656937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6282AA4-E8E9-49A5-DCAE-F2E466D35E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0270" y="5520906"/>
            <a:ext cx="1227702" cy="2656937"/>
          </a:xfrm>
          <a:prstGeom prst="rect">
            <a:avLst/>
          </a:prstGeom>
        </p:spPr>
      </p:pic>
      <p:pic>
        <p:nvPicPr>
          <p:cNvPr id="6" name="Рисунок 5" descr="Изображение выглядит как белый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8EF2E5-6771-9675-1345-3F5D94C29B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51151" y="7295162"/>
            <a:ext cx="2219146" cy="937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5009"/>
            <a:ext cx="107086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Безопасность и Приватность Данных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07776"/>
            <a:ext cx="12954952" cy="4996696"/>
          </a:xfrm>
          <a:prstGeom prst="roundRect">
            <a:avLst>
              <a:gd name="adj" fmla="val 201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215396"/>
            <a:ext cx="4313158" cy="3241238"/>
          </a:xfrm>
          <a:prstGeom prst="roundRect">
            <a:avLst>
              <a:gd name="adj" fmla="val 3102"/>
            </a:avLst>
          </a:prstGeom>
          <a:solidFill>
            <a:srgbClr val="F4D4F7"/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454712"/>
            <a:ext cx="29542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Локальное хранение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84659" y="2950250"/>
            <a:ext cx="3475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Ваши данные по умолчанию хранятся только на вашем устройстве, обеспечивая полную приватность.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158502" y="2215396"/>
            <a:ext cx="4313277" cy="3241238"/>
          </a:xfrm>
          <a:prstGeom prst="rect">
            <a:avLst/>
          </a:prstGeom>
          <a:solidFill>
            <a:srgbClr val="F4D4F7"/>
          </a:solidFill>
          <a:ln/>
        </p:spPr>
      </p:sp>
      <p:sp>
        <p:nvSpPr>
          <p:cNvPr id="8" name="Shape 6"/>
          <p:cNvSpPr/>
          <p:nvPr/>
        </p:nvSpPr>
        <p:spPr>
          <a:xfrm>
            <a:off x="5158502" y="2215396"/>
            <a:ext cx="30480" cy="3241238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9" name="Text 7"/>
          <p:cNvSpPr/>
          <p:nvPr/>
        </p:nvSpPr>
        <p:spPr>
          <a:xfrm>
            <a:off x="5756910" y="2454712"/>
            <a:ext cx="311646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Хеширование паролей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56910" y="3302198"/>
            <a:ext cx="311646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Пароли защищены с помощью надежного алгоритма PBKDF2, соответствующего современным стандартам.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4859298" y="3536752"/>
            <a:ext cx="598408" cy="598408"/>
          </a:xfrm>
          <a:prstGeom prst="roundRect">
            <a:avLst>
              <a:gd name="adj" fmla="val 1680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8840" y="3686294"/>
            <a:ext cx="299204" cy="299204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71779" y="2215396"/>
            <a:ext cx="4313277" cy="3241238"/>
          </a:xfrm>
          <a:prstGeom prst="rect">
            <a:avLst/>
          </a:prstGeom>
          <a:solidFill>
            <a:srgbClr val="F4D4F7"/>
          </a:solidFill>
          <a:ln/>
        </p:spPr>
      </p:sp>
      <p:sp>
        <p:nvSpPr>
          <p:cNvPr id="14" name="Shape 11"/>
          <p:cNvSpPr/>
          <p:nvPr/>
        </p:nvSpPr>
        <p:spPr>
          <a:xfrm>
            <a:off x="9471779" y="2215396"/>
            <a:ext cx="30480" cy="3241238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5" name="Text 12"/>
          <p:cNvSpPr/>
          <p:nvPr/>
        </p:nvSpPr>
        <p:spPr>
          <a:xfrm>
            <a:off x="10070187" y="2454712"/>
            <a:ext cx="3475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Защита от SQL-инъекций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70187" y="3302198"/>
            <a:ext cx="3475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Приложение предотвращает распространенные уязвимости, обеспечивая целостность данных.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9172575" y="3536752"/>
            <a:ext cx="598408" cy="598408"/>
          </a:xfrm>
          <a:prstGeom prst="roundRect">
            <a:avLst>
              <a:gd name="adj" fmla="val 1680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2118" y="3686294"/>
            <a:ext cx="299204" cy="299204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845344" y="5456634"/>
            <a:ext cx="6469856" cy="1740218"/>
          </a:xfrm>
          <a:prstGeom prst="rect">
            <a:avLst/>
          </a:prstGeom>
          <a:solidFill>
            <a:srgbClr val="F4D4F7"/>
          </a:solidFill>
          <a:ln/>
        </p:spPr>
      </p:sp>
      <p:sp>
        <p:nvSpPr>
          <p:cNvPr id="20" name="Shape 16"/>
          <p:cNvSpPr/>
          <p:nvPr/>
        </p:nvSpPr>
        <p:spPr>
          <a:xfrm>
            <a:off x="845344" y="5456634"/>
            <a:ext cx="6469856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21" name="Text 17"/>
          <p:cNvSpPr/>
          <p:nvPr/>
        </p:nvSpPr>
        <p:spPr>
          <a:xfrm>
            <a:off x="1084659" y="5695950"/>
            <a:ext cx="47680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Изоляция данных пользователей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1084659" y="6191488"/>
            <a:ext cx="563213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Каждый пользователь имеет свою изолированную среду для хранения данных.</a:t>
            </a:r>
            <a:endParaRPr lang="en-US" sz="1850" dirty="0"/>
          </a:p>
        </p:txBody>
      </p:sp>
      <p:sp>
        <p:nvSpPr>
          <p:cNvPr id="23" name="Shape 19"/>
          <p:cNvSpPr/>
          <p:nvPr/>
        </p:nvSpPr>
        <p:spPr>
          <a:xfrm>
            <a:off x="7315200" y="5456634"/>
            <a:ext cx="6469856" cy="1740218"/>
          </a:xfrm>
          <a:prstGeom prst="rect">
            <a:avLst/>
          </a:prstGeom>
          <a:solidFill>
            <a:srgbClr val="F4D4F7"/>
          </a:solidFill>
          <a:ln/>
        </p:spPr>
      </p:sp>
      <p:sp>
        <p:nvSpPr>
          <p:cNvPr id="24" name="Shape 20"/>
          <p:cNvSpPr/>
          <p:nvPr/>
        </p:nvSpPr>
        <p:spPr>
          <a:xfrm>
            <a:off x="7315200" y="5456634"/>
            <a:ext cx="30480" cy="1740218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200" y="5456634"/>
            <a:ext cx="6469856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26" name="Text 22"/>
          <p:cNvSpPr/>
          <p:nvPr/>
        </p:nvSpPr>
        <p:spPr>
          <a:xfrm>
            <a:off x="7913608" y="5695950"/>
            <a:ext cx="42079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Прозрачный доступ админов</a:t>
            </a:r>
            <a:endParaRPr lang="en-US" sz="2200" dirty="0"/>
          </a:p>
        </p:txBody>
      </p:sp>
      <p:sp>
        <p:nvSpPr>
          <p:cNvPr id="27" name="Text 23"/>
          <p:cNvSpPr/>
          <p:nvPr/>
        </p:nvSpPr>
        <p:spPr>
          <a:xfrm>
            <a:off x="7913608" y="6191488"/>
            <a:ext cx="563213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Действия администраторов логируются, обеспечивая прозрачность и подотчетность.</a:t>
            </a:r>
            <a:endParaRPr lang="en-US" sz="1850" dirty="0"/>
          </a:p>
        </p:txBody>
      </p:sp>
      <p:sp>
        <p:nvSpPr>
          <p:cNvPr id="28" name="Shape 24"/>
          <p:cNvSpPr/>
          <p:nvPr/>
        </p:nvSpPr>
        <p:spPr>
          <a:xfrm>
            <a:off x="7015996" y="6027539"/>
            <a:ext cx="598408" cy="598408"/>
          </a:xfrm>
          <a:prstGeom prst="roundRect">
            <a:avLst>
              <a:gd name="adj" fmla="val 1680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65538" y="6177082"/>
            <a:ext cx="299204" cy="299204"/>
          </a:xfrm>
          <a:prstGeom prst="rect">
            <a:avLst/>
          </a:prstGeom>
        </p:spPr>
      </p:pic>
      <p:pic>
        <p:nvPicPr>
          <p:cNvPr id="31" name="Рисунок 30" descr="Изображение выглядит как Прямоугольник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5349C25-6D0F-38A2-4ABE-A775776182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4539" y="7516483"/>
            <a:ext cx="1820173" cy="718868"/>
          </a:xfrm>
          <a:prstGeom prst="rect">
            <a:avLst/>
          </a:prstGeom>
        </p:spPr>
      </p:pic>
      <p:pic>
        <p:nvPicPr>
          <p:cNvPr id="32" name="Рисунок 31" descr="Изображение выглядит как белый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85DEAF-46B7-C09E-7DB6-7C9617D24D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20162" y="7364172"/>
            <a:ext cx="2029366" cy="8682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258" y="574596"/>
            <a:ext cx="5103852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Статистика Проекта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29258" y="1708309"/>
            <a:ext cx="3097649" cy="68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100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1052393" y="2656284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Дней разработки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29258" y="3087648"/>
            <a:ext cx="309764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 11 сентября по 19 декабря 2024 года, команда активно работала над проектом.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087297" y="1708309"/>
            <a:ext cx="3097649" cy="68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3K</a:t>
            </a:r>
            <a:endParaRPr lang="en-US" sz="5400" dirty="0"/>
          </a:p>
        </p:txBody>
      </p:sp>
      <p:sp>
        <p:nvSpPr>
          <p:cNvPr id="7" name="Text 5"/>
          <p:cNvSpPr/>
          <p:nvPr/>
        </p:nvSpPr>
        <p:spPr>
          <a:xfrm>
            <a:off x="4410432" y="2656284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Строк кода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087297" y="3087648"/>
            <a:ext cx="3097649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Приложение состоит примерно из 3000 строк тщательно написанного и документированного кода.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45335" y="1708309"/>
            <a:ext cx="3097649" cy="68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14</a:t>
            </a:r>
            <a:endParaRPr lang="en-US" sz="5400" dirty="0"/>
          </a:p>
        </p:txBody>
      </p:sp>
      <p:sp>
        <p:nvSpPr>
          <p:cNvPr id="10" name="Text 8"/>
          <p:cNvSpPr/>
          <p:nvPr/>
        </p:nvSpPr>
        <p:spPr>
          <a:xfrm>
            <a:off x="7768471" y="2656284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Модулей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445335" y="3087648"/>
            <a:ext cx="3097649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Включает 12 основных и 2 вспомогательных модуля, обеспечивающих полную функциональность.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03374" y="1708309"/>
            <a:ext cx="3097768" cy="68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5400" dirty="0"/>
          </a:p>
        </p:txBody>
      </p:sp>
      <p:sp>
        <p:nvSpPr>
          <p:cNvPr id="13" name="Text 11"/>
          <p:cNvSpPr/>
          <p:nvPr/>
        </p:nvSpPr>
        <p:spPr>
          <a:xfrm>
            <a:off x="11126510" y="2656284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Платформ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803374" y="3087648"/>
            <a:ext cx="3097768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Поддерживается на Android, Windows, macOS, Linux, что гарантирует широкий охват пользователей.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66316" y="4942046"/>
            <a:ext cx="3097649" cy="68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</a:t>
            </a:r>
            <a:endParaRPr lang="en-US" sz="5400" dirty="0"/>
          </a:p>
        </p:txBody>
      </p:sp>
      <p:sp>
        <p:nvSpPr>
          <p:cNvPr id="16" name="Text 14"/>
          <p:cNvSpPr/>
          <p:nvPr/>
        </p:nvSpPr>
        <p:spPr>
          <a:xfrm>
            <a:off x="6089452" y="5890022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Сценариев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5766316" y="6321385"/>
            <a:ext cx="3097649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Разработано 5 основных тестовых сценариев для обеспечения стабильности и надежности работы.</a:t>
            </a:r>
            <a:endParaRPr lang="en-US" sz="1600" dirty="0"/>
          </a:p>
        </p:txBody>
      </p:sp>
      <p:pic>
        <p:nvPicPr>
          <p:cNvPr id="19" name="Рисунок 18" descr="Изображение выглядит как Прямоугольник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E4520E-1636-73F5-C776-E49F2059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539" y="7516483"/>
            <a:ext cx="1820173" cy="718868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белый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1DBF818-B54E-E632-6548-048F4D5CD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0162" y="7364172"/>
            <a:ext cx="2029366" cy="868213"/>
          </a:xfrm>
          <a:prstGeom prst="rect">
            <a:avLst/>
          </a:prstGeom>
        </p:spPr>
      </p:pic>
      <p:sp>
        <p:nvSpPr>
          <p:cNvPr id="21" name="TextBox 27">
            <a:extLst>
              <a:ext uri="{FF2B5EF4-FFF2-40B4-BE49-F238E27FC236}">
                <a16:creationId xmlns:a16="http://schemas.microsoft.com/office/drawing/2014/main" id="{A7DCA0F7-DB07-84FD-B67B-B08ED9BD3ADC}"/>
              </a:ext>
            </a:extLst>
          </p:cNvPr>
          <p:cNvSpPr txBox="1"/>
          <p:nvPr/>
        </p:nvSpPr>
        <p:spPr>
          <a:xfrm>
            <a:off x="1466491" y="4787661"/>
            <a:ext cx="2725948" cy="85408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 err="1">
                <a:solidFill>
                  <a:srgbClr val="D73AD7"/>
                </a:solidFill>
                <a:latin typeface="Source Serif 4 Semi Bold"/>
                <a:ea typeface="Source Serif 4 Semi Bold"/>
              </a:rPr>
              <a:t>Тесты</a:t>
            </a:r>
          </a:p>
          <a:p>
            <a:pPr algn="ctr"/>
            <a:endParaRPr lang="ru-RU"/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4F3E21AC-C28C-9B49-7706-42C99E9B508A}"/>
              </a:ext>
            </a:extLst>
          </p:cNvPr>
          <p:cNvSpPr txBox="1"/>
          <p:nvPr/>
        </p:nvSpPr>
        <p:spPr>
          <a:xfrm>
            <a:off x="11197087" y="4787662"/>
            <a:ext cx="2725948" cy="85408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 err="1">
                <a:solidFill>
                  <a:srgbClr val="D73AD7"/>
                </a:solidFill>
                <a:latin typeface="Source Serif 4 Semi Bold"/>
                <a:ea typeface="Source Serif 4 Semi Bold"/>
              </a:rPr>
              <a:t>Тесты</a:t>
            </a:r>
          </a:p>
          <a:p>
            <a:pPr algn="ctr"/>
            <a:endParaRPr lang="ru-RU"/>
          </a:p>
        </p:txBody>
      </p:sp>
      <p:pic>
        <p:nvPicPr>
          <p:cNvPr id="23" name="Рисунок 22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A67EBC2-A5C2-A133-F463-E50A03248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5" y="5365630"/>
            <a:ext cx="3829911" cy="2570672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75EC517-8DBE-11EE-5817-5FC8129BD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384" y="5358531"/>
            <a:ext cx="3962400" cy="25848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